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57" r:id="rId3"/>
    <p:sldId id="271" r:id="rId4"/>
    <p:sldId id="262" r:id="rId5"/>
    <p:sldId id="258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88874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68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24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36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17463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81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19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58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52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691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7513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E3EA968-9220-42F4-8AA9-8CE322A6B16B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5CF7C39-A8A6-4650-9ABE-D261A9FB8B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324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48E09-8577-4FFB-9A4F-2951F59E1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484"/>
            <a:ext cx="9144000" cy="923934"/>
          </a:xfrm>
        </p:spPr>
        <p:txBody>
          <a:bodyPr>
            <a:normAutofit/>
          </a:bodyPr>
          <a:lstStyle/>
          <a:p>
            <a:r>
              <a:rPr lang="ru-RU" sz="2400" dirty="0"/>
              <a:t> </a:t>
            </a:r>
            <a:endParaRPr lang="ru-RU" sz="1600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17464FEF-083B-40D0-A8FC-94FDC7C67A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03159"/>
            <a:ext cx="7273491" cy="383935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Памятка</a:t>
            </a:r>
            <a:r>
              <a:rPr lang="ru-RU" sz="3600" b="1" dirty="0"/>
              <a:t> </a:t>
            </a:r>
            <a:r>
              <a:rPr lang="ru-RU" sz="2400" b="1" dirty="0"/>
              <a:t>по алгоритму действий организаторов и участников образовательного процесса с учетом различных ситуаций и сценариев развития событий в случае чрезвычайных ситуаций (нападения) в образовательную организацию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887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6BD20-6D66-4562-B4F4-1E39CABF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8545"/>
            <a:ext cx="9601200" cy="369455"/>
          </a:xfrm>
        </p:spPr>
        <p:txBody>
          <a:bodyPr>
            <a:normAutofit fontScale="90000"/>
          </a:bodyPr>
          <a:lstStyle/>
          <a:p>
            <a:r>
              <a:rPr lang="ru-RU" sz="1400" b="1" dirty="0"/>
              <a:t>- Произвести сверку находящихся в зоне их ответственности воспитанников;</a:t>
            </a:r>
            <a:br>
              <a:rPr lang="ru-RU" sz="1400" b="1" dirty="0"/>
            </a:br>
            <a:endParaRPr lang="ru-RU" sz="1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814210-84AF-489C-AB58-0188FB198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07999"/>
            <a:ext cx="9601200" cy="596669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400" b="1" dirty="0"/>
              <a:t>осторожно разведать обстановку (попытаться созвониться с участниками КТО, изучить возможность эвакуации через окна, использования средств противодействия дыму, огню и т.п.);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эвакуацию воспитанников по указанию участников КТО;</a:t>
            </a:r>
          </a:p>
          <a:p>
            <a:pPr>
              <a:buFontTx/>
              <a:buChar char="-"/>
            </a:pPr>
            <a:r>
              <a:rPr lang="ru-RU" sz="1400" b="1" dirty="0"/>
              <a:t>на эвакуационной площадке организовать сверку воспитанников на соответствие ранее составленному списку;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руководителя МБДОУ, представителей службы спасения и силовых структур или органов правопорядка.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70C0"/>
                </a:solidFill>
              </a:rPr>
              <a:t>Д..  Воспитанники:</a:t>
            </a:r>
          </a:p>
          <a:p>
            <a:pPr>
              <a:buFontTx/>
              <a:buChar char="-"/>
            </a:pPr>
            <a:r>
              <a:rPr lang="ru-RU" sz="1400" b="1" dirty="0"/>
              <a:t>оперативно переместиться с открытых площадок, коридоров в учебные помещения и помещения общего пользования (в ближайшие);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воспитателя или младшего воспитателя;</a:t>
            </a:r>
          </a:p>
          <a:p>
            <a:pPr>
              <a:buFontTx/>
              <a:buChar char="-"/>
            </a:pPr>
            <a:r>
              <a:rPr lang="ru-RU" sz="1400" b="1" dirty="0"/>
              <a:t>забаррикадировать двери учебных помещений и помещений общего пользования;</a:t>
            </a:r>
          </a:p>
          <a:p>
            <a:pPr>
              <a:buFontTx/>
              <a:buChar char="-"/>
            </a:pPr>
            <a:r>
              <a:rPr lang="ru-RU" sz="1400" b="1" dirty="0"/>
              <a:t>расположиться на полу подальше от двери, окон, под защиту мебели;</a:t>
            </a:r>
          </a:p>
          <a:p>
            <a:pPr>
              <a:buFontTx/>
              <a:buChar char="-"/>
            </a:pPr>
            <a:r>
              <a:rPr lang="ru-RU" sz="1400" b="1" dirty="0"/>
              <a:t>вести себя тихо, дисциплинированно, спокойно и без паники;</a:t>
            </a:r>
          </a:p>
          <a:p>
            <a:pPr>
              <a:buFontTx/>
              <a:buChar char="-"/>
            </a:pPr>
            <a:r>
              <a:rPr lang="ru-RU" sz="1400" b="1" dirty="0"/>
              <a:t>разобрать ватно-марлевые повязки, воду, средства индивидуальной помощи;</a:t>
            </a:r>
          </a:p>
          <a:p>
            <a:pPr>
              <a:buFontTx/>
              <a:buChar char="-"/>
            </a:pPr>
            <a:r>
              <a:rPr lang="ru-RU" sz="1400" b="1" dirty="0"/>
              <a:t>эвакуироваться по указанию участников КТО;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руководителя МБДОУ, представителей службы спасения и силовых структур или органов правопорядка.</a:t>
            </a:r>
          </a:p>
          <a:p>
            <a:pPr>
              <a:buFontTx/>
              <a:buChar char="-"/>
            </a:pPr>
            <a:endParaRPr lang="ru-RU" sz="1400" b="1" dirty="0"/>
          </a:p>
          <a:p>
            <a:pPr>
              <a:buFontTx/>
              <a:buChar char="-"/>
            </a:pPr>
            <a:endParaRPr lang="ru-RU" sz="1400" b="1" dirty="0"/>
          </a:p>
          <a:p>
            <a:pPr>
              <a:buFontTx/>
              <a:buChar char="-"/>
            </a:pPr>
            <a:endParaRPr lang="ru-RU" sz="1400" b="1" dirty="0"/>
          </a:p>
          <a:p>
            <a:pPr marL="0" indent="0">
              <a:buNone/>
            </a:pPr>
            <a:endParaRPr lang="ru-RU" sz="1600" b="1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220489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74B70-19FD-4CD1-8635-DE116E15B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7092"/>
            <a:ext cx="9601200" cy="1477818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0070C0"/>
                </a:solidFill>
              </a:rPr>
              <a:t>Нападение в помещении в тихий час:</a:t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400" b="1" dirty="0"/>
              <a:t>При нападении в помещении в тихий час действия организаторов и участников образовательного процесса должны быть как при нападении во время занятий.</a:t>
            </a:r>
            <a:br>
              <a:rPr lang="ru-RU" sz="1400" b="1" dirty="0"/>
            </a:br>
            <a:r>
              <a:rPr lang="ru-RU" sz="1400" b="1" dirty="0"/>
              <a:t>ОТЛИЧИЕ: воспитателям или младшим воспитателям необходимо разбудить воспитанников и одеть их.</a:t>
            </a:r>
            <a:br>
              <a:rPr lang="ru-RU" sz="1400" b="1" dirty="0"/>
            </a:br>
            <a:br>
              <a:rPr lang="ru-RU" sz="1400" b="1" dirty="0"/>
            </a:br>
            <a:r>
              <a:rPr lang="ru-RU" sz="1600" b="1" dirty="0">
                <a:solidFill>
                  <a:srgbClr val="0070C0"/>
                </a:solidFill>
              </a:rPr>
              <a:t>Нападение на территории</a:t>
            </a:r>
            <a:br>
              <a:rPr lang="ru-RU" sz="1600" b="1" dirty="0">
                <a:solidFill>
                  <a:srgbClr val="0070C0"/>
                </a:solidFill>
              </a:rPr>
            </a:br>
            <a:r>
              <a:rPr lang="ru-RU" sz="1600" b="1" dirty="0"/>
              <a:t>В связи с отсутствием (в силу возрастных ограничений) возможности выбора направления отхода (в здание или за тер-</a:t>
            </a:r>
            <a:br>
              <a:rPr lang="ru-RU" sz="1600" b="1" dirty="0">
                <a:solidFill>
                  <a:srgbClr val="0070C0"/>
                </a:solidFill>
              </a:rPr>
            </a:b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239C72-179F-4EC8-836E-22466487B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71782"/>
            <a:ext cx="10007600" cy="50984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 err="1"/>
              <a:t>риторию</a:t>
            </a:r>
            <a:r>
              <a:rPr lang="ru-RU" sz="1400" b="1" dirty="0"/>
              <a:t> организации) решение за воспитанников могут принять только взрослые.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70C0"/>
                </a:solidFill>
              </a:rPr>
              <a:t>Возгорание впоследствии нападения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</a:rPr>
              <a:t>Впоследствии</a:t>
            </a:r>
            <a:r>
              <a:rPr lang="ru-RU" sz="1400" b="1" dirty="0">
                <a:solidFill>
                  <a:srgbClr val="0070C0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нападения в здании организации могут произойти случайное или запланированное злоумышленником возгорание и пожар. Нахождение в заблокированных, забаррикадированных помещениях  во время пожара также опасно из за воздействия продуктов горения и огня. Степень воздействия можно уменьшить предварительными мерами (укрепление дверей от термического воздействия, установка в помещениях средств тушения огня и др.) и заложив щели в дверях помещений мокрыми тряпками, применением ватно-марлевых повязок. Но степень опасности, допустимой для эвакуации из-за пожара при действующей угрозе злоумышленника в здании, может определить и взять на себя  ответственность только самое старшее в этом помещении должностное лицо. При этом должна рассматриваться вся доступная информация: из системы голосового оповещения, результаты собственных наблюдений и т.п.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70C0"/>
                </a:solidFill>
              </a:rPr>
              <a:t>Обрушение впоследствии нападения</a:t>
            </a:r>
          </a:p>
          <a:p>
            <a:pPr marL="0" indent="0">
              <a:buNone/>
            </a:pPr>
            <a:r>
              <a:rPr lang="ru-RU" sz="1400" b="1" dirty="0"/>
              <a:t>Случайное или запланированное злоумышленником обрушение может привести к возгоранию и пожару, распространению пыли, газов, продуктов технических или технологических разрушений. Во избежание жертв и в целях минимизации потерь также необходимы предварительные меры (укрепление дверей от физического и термического воздействия, установка в помещениях средств тушения огня и др.) и действия как при возгорании впоследствии нападения.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70C0"/>
                </a:solidFill>
              </a:rPr>
              <a:t>Действия после прекращения нападения</a:t>
            </a:r>
          </a:p>
          <a:p>
            <a:pPr marL="0" indent="0">
              <a:buNone/>
            </a:pPr>
            <a:r>
              <a:rPr lang="ru-RU" sz="1400" b="1" dirty="0">
                <a:solidFill>
                  <a:schemeClr val="tx1"/>
                </a:solidFill>
              </a:rPr>
              <a:t>Сигнал о прекращении контртеррористической операции могут дать только ее участники (сотрудники силовых структур).После эвакуации организаторов и участников образовательного процесса из здания или территории МБДОУ еще может сохранять опасность продолжения или повторного нападения, после пережитого ЧС или нападения воспитанники могут повести себя неадекватно, существуют также другие риски и угрозы, связанные с нахождением на новом  (возможно, незнакомом) </a:t>
            </a:r>
            <a:r>
              <a:rPr lang="ru-RU" sz="1400" b="1" dirty="0" err="1">
                <a:solidFill>
                  <a:schemeClr val="tx1"/>
                </a:solidFill>
              </a:rPr>
              <a:t>месте.В</a:t>
            </a:r>
            <a:r>
              <a:rPr lang="ru-RU" sz="1400" b="1" dirty="0">
                <a:solidFill>
                  <a:schemeClr val="tx1"/>
                </a:solidFill>
              </a:rPr>
              <a:t> связи с этим всем необходимо до получения сигнала о прекращении контртеррористической операции сохранять спокойствие и бдительность, действовать в соответствии с указаниями участников КТО.</a:t>
            </a:r>
          </a:p>
        </p:txBody>
      </p:sp>
    </p:spTree>
    <p:extLst>
      <p:ext uri="{BB962C8B-B14F-4D97-AF65-F5344CB8AC3E}">
        <p14:creationId xmlns:p14="http://schemas.microsoft.com/office/powerpoint/2010/main" val="137013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459B7A-18DF-4709-8BFF-AF1FC77F5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1" y="1123837"/>
            <a:ext cx="2569946" cy="4601183"/>
          </a:xfrm>
        </p:spPr>
        <p:txBody>
          <a:bodyPr/>
          <a:lstStyle/>
          <a:p>
            <a:r>
              <a:rPr lang="ru-RU" sz="3600" b="1" dirty="0">
                <a:solidFill>
                  <a:srgbClr val="002060"/>
                </a:solidFill>
              </a:rPr>
              <a:t>1. </a:t>
            </a:r>
            <a:r>
              <a:rPr lang="ru-RU" sz="3200" b="1" dirty="0">
                <a:solidFill>
                  <a:schemeClr val="tx1"/>
                </a:solidFill>
              </a:rPr>
              <a:t>Пожар, техногенная катастрофа, обрушения</a:t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057F6E-AAEF-4DB6-9A84-D185793A5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714" y="616017"/>
            <a:ext cx="8460606" cy="5775157"/>
          </a:xfrm>
        </p:spPr>
        <p:txBody>
          <a:bodyPr>
            <a:normAutofit fontScale="55000" lnSpcReduction="20000"/>
          </a:bodyPr>
          <a:lstStyle/>
          <a:p>
            <a:r>
              <a:rPr lang="ru-RU" sz="2200" b="1" dirty="0">
                <a:solidFill>
                  <a:schemeClr val="tx1"/>
                </a:solidFill>
              </a:rPr>
              <a:t>Возникновение чрезвычайных ситуаций без явных признаков нападения предусматривает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Оповещение спасательных служб;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Оповещение системой автоматической пожарной сигнализации (АПС);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если АПС не сработает, то оповещение силовых структур или органов правопорядка 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спасение же документов, материальных и иных ценностей –только после выполнения основного приоритета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1.1. Пожар, техногенная катастрофа, обрушение (при наличии АПС)</a:t>
            </a:r>
            <a:endParaRPr lang="ru-RU" sz="2200" b="1" dirty="0"/>
          </a:p>
          <a:p>
            <a:pPr algn="l"/>
            <a:r>
              <a:rPr lang="ru-RU" sz="2200" b="1" dirty="0">
                <a:solidFill>
                  <a:srgbClr val="0070C0"/>
                </a:solidFill>
              </a:rPr>
              <a:t>А. Лица, исполняющие обязанности по физической охране организации</a:t>
            </a:r>
            <a:r>
              <a:rPr lang="ru-RU" sz="2200" b="1" dirty="0">
                <a:solidFill>
                  <a:srgbClr val="002060"/>
                </a:solidFill>
              </a:rPr>
              <a:t>: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/>
              <a:t>нажать кнопку тревожной сигнализации;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/>
              <a:t>если АПС не сработала, незамедлительно позвонить в службу спасения;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/>
              <a:t>объявить пожарную тревогу с помощью электронного или ручного звонка;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/>
              <a:t>довести до руководителя МБДОУ информацию о чрезвычайной ситуации (ЧС);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/>
              <a:t>продолжить исполнение своих обязанностей по физической охране;</a:t>
            </a:r>
          </a:p>
          <a:p>
            <a:pPr marL="285750" indent="-285750" algn="l">
              <a:buFontTx/>
              <a:buChar char="-"/>
            </a:pPr>
            <a:r>
              <a:rPr lang="ru-RU" sz="2200" b="1" dirty="0"/>
              <a:t>действовать в соответствии с указаниями представителей службы спасения и силовых структур или органов правопорядка.</a:t>
            </a:r>
          </a:p>
          <a:p>
            <a:pPr algn="l"/>
            <a:r>
              <a:rPr lang="ru-RU" sz="2200" b="1" dirty="0">
                <a:solidFill>
                  <a:srgbClr val="0070C0"/>
                </a:solidFill>
              </a:rPr>
              <a:t>Б. Руководитель МБДОУ </a:t>
            </a:r>
            <a:r>
              <a:rPr lang="ru-RU" sz="2200" b="1" dirty="0" err="1">
                <a:solidFill>
                  <a:srgbClr val="0070C0"/>
                </a:solidFill>
              </a:rPr>
              <a:t>Усадский</a:t>
            </a:r>
            <a:r>
              <a:rPr lang="ru-RU" sz="2200" b="1" dirty="0">
                <a:solidFill>
                  <a:srgbClr val="0070C0"/>
                </a:solidFill>
              </a:rPr>
              <a:t> детский сад «</a:t>
            </a:r>
            <a:r>
              <a:rPr lang="ru-RU" sz="2200" b="1" dirty="0" err="1">
                <a:solidFill>
                  <a:srgbClr val="0070C0"/>
                </a:solidFill>
              </a:rPr>
              <a:t>Айтишка</a:t>
            </a:r>
            <a:r>
              <a:rPr lang="ru-RU" sz="2200" b="1" dirty="0">
                <a:solidFill>
                  <a:srgbClr val="0070C0"/>
                </a:solidFill>
              </a:rPr>
              <a:t>»:</a:t>
            </a:r>
          </a:p>
          <a:p>
            <a:pPr algn="l"/>
            <a:r>
              <a:rPr lang="ru-RU" sz="2200" b="1" dirty="0"/>
              <a:t>- нажать кнопку тревожной сигнализации;</a:t>
            </a:r>
          </a:p>
          <a:p>
            <a:pPr algn="l"/>
            <a:r>
              <a:rPr lang="ru-RU" sz="2200" b="1" dirty="0"/>
              <a:t>- если АПС не сработала, позвонить в службу спасения;</a:t>
            </a:r>
          </a:p>
          <a:p>
            <a:pPr algn="l"/>
            <a:r>
              <a:rPr lang="ru-RU" sz="2200" b="1" dirty="0"/>
              <a:t>- объявить пожарную тревогу с помощью электронного или ручного звонка;</a:t>
            </a:r>
          </a:p>
          <a:p>
            <a:pPr algn="l"/>
            <a:r>
              <a:rPr lang="ru-RU" sz="2200" b="1" dirty="0"/>
              <a:t>организовать эвакуацию людей;</a:t>
            </a:r>
          </a:p>
          <a:p>
            <a:pPr algn="l"/>
            <a:r>
              <a:rPr lang="ru-RU" sz="2200" b="1" dirty="0"/>
              <a:t>на эвакуационной площадке организовать сверку людей;</a:t>
            </a:r>
          </a:p>
          <a:p>
            <a:pPr algn="l"/>
            <a:endParaRPr lang="ru-RU" sz="2000" b="1" dirty="0"/>
          </a:p>
          <a:p>
            <a:pPr marL="285750" indent="-285750" algn="l">
              <a:buFontTx/>
              <a:buChar char="-"/>
            </a:pP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66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C1909-F632-4687-9068-931F3A98B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304800"/>
          </a:xfrm>
        </p:spPr>
        <p:txBody>
          <a:bodyPr>
            <a:normAutofit fontScale="90000"/>
          </a:bodyPr>
          <a:lstStyle/>
          <a:p>
            <a:r>
              <a:rPr lang="ru-RU" dirty="0"/>
              <a:t>-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E11B1B-D342-4354-8E83-F18105D25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091" y="990599"/>
            <a:ext cx="10187709" cy="57427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/>
              <a:t>-       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/>
              <a:t>с помощью технического персонала организовать локализацию очага возгорания, спасение документов и материальных ценностей согласно противопожарной инструкции;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представителей службы спасения и силовых структур или органов правопорядка.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0070C0"/>
                </a:solidFill>
              </a:rPr>
              <a:t>В. Должностное лицо, ответственное за противопожарную безопасность: 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убедиться, что АПС сработала  в штатном режиме и что сигнал с кнопки тревожной сигнализации направлен;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по системе голосового оповещения, с помощью электронного или ручного звонка объявить пожарную тревогу;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довести до руководителя МБДОУ информацию о ЧС;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открыть все выходы из здания и обеспечить эвакуацию людей;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организовать локализацию очага возгорания, спасение документов и материальных ценностей;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действовать в соответствии с указаниями представителей службы спасения и силовых структур или органов правопорядка.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70C0"/>
                </a:solidFill>
              </a:rPr>
              <a:t>Г. Должностное лицо, ответственное за противодействие терроризму и экстремизму</a:t>
            </a:r>
            <a:r>
              <a:rPr lang="ru-RU" sz="1400" b="1" dirty="0">
                <a:solidFill>
                  <a:srgbClr val="00B0F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убедиться, что АПС сработала в штатном режиме и что сигнал с кнопкой тревожной сигнализации направлен;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оперативно изучить наличие или отсутствие признаков нападения (террористического акта);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Довести до руководителя организации и ведомственной антитеррористической комиссии информацию о ЧС и свои выводы о наличии или отсутствии признаков нападения (террористического акта);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далее действовать в соответствии с принадлежностью к определенной группе (Д, Е)</a:t>
            </a:r>
          </a:p>
          <a:p>
            <a:pPr>
              <a:buFontTx/>
              <a:buChar char="-"/>
            </a:pPr>
            <a:endParaRPr lang="ru-RU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794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8811B-CCF4-40A9-BF26-8CD797978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754613" cy="460118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D60279-0E9D-42F1-9F24-CFD74470F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40631"/>
            <a:ext cx="9601200" cy="6323797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sz="1600" b="1" dirty="0">
                <a:solidFill>
                  <a:srgbClr val="00B0F0"/>
                </a:solidFill>
              </a:rPr>
              <a:t>Д. Заместитель руководителя образовательной организации: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по системе голосового оповещения объявить пожарную тревогу;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организовать эвакуацию людей;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на эвакуационной площадке организовать сверку людей;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организовать оказание первой медицинской помощи пострадавшим;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действовать в соответствии с указаниями руководителя МБДОУ, представителей службы спасения и силовых структур или органов правопорядка.</a:t>
            </a:r>
            <a:endParaRPr lang="ru-RU" sz="1600" b="1" dirty="0">
              <a:solidFill>
                <a:srgbClr val="00B0F0"/>
              </a:solidFill>
            </a:endParaRPr>
          </a:p>
          <a:p>
            <a:pPr marL="0" indent="0" algn="l">
              <a:buNone/>
            </a:pPr>
            <a:r>
              <a:rPr lang="ru-RU" sz="1600" b="1" dirty="0">
                <a:solidFill>
                  <a:srgbClr val="00B0F0"/>
                </a:solidFill>
              </a:rPr>
              <a:t>Е. Педагоги, воспитатели, младшие воспитатели МБДОУ </a:t>
            </a:r>
            <a:r>
              <a:rPr lang="ru-RU" sz="1600" b="1" dirty="0" err="1">
                <a:solidFill>
                  <a:srgbClr val="00B0F0"/>
                </a:solidFill>
              </a:rPr>
              <a:t>Усадский</a:t>
            </a:r>
            <a:r>
              <a:rPr lang="ru-RU" sz="1600" b="1" dirty="0">
                <a:solidFill>
                  <a:srgbClr val="00B0F0"/>
                </a:solidFill>
              </a:rPr>
              <a:t> детский сад «</a:t>
            </a:r>
            <a:r>
              <a:rPr lang="ru-RU" sz="1600" b="1" dirty="0" err="1">
                <a:solidFill>
                  <a:srgbClr val="00B0F0"/>
                </a:solidFill>
              </a:rPr>
              <a:t>Айтишка</a:t>
            </a:r>
            <a:r>
              <a:rPr lang="ru-RU" sz="1600" b="1" dirty="0">
                <a:solidFill>
                  <a:srgbClr val="00B0F0"/>
                </a:solidFill>
              </a:rPr>
              <a:t>»: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организовать эвакуацию вверенных им воспитанников;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в случае невозможности эвакуации по коридорам выше первого этажа, плотно закрыть двери учебного помещения или помещения общего пользования, заложить щели под дверями мокрыми тряпками, расположить вверенных им воспитанников на полу ближе к окнам;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на эвакуационной площадке организовать сверку вверенных им воспитанников;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действовать в соответствии с указаниями руководителя МБДОУ, представителей службы спасения и силовых структур или органов правопорядка.</a:t>
            </a:r>
          </a:p>
          <a:p>
            <a:pPr marL="0" indent="0" algn="l">
              <a:buNone/>
            </a:pPr>
            <a:r>
              <a:rPr lang="ru-RU" sz="1600" b="1" dirty="0">
                <a:solidFill>
                  <a:srgbClr val="00B0F0"/>
                </a:solidFill>
              </a:rPr>
              <a:t>З. Воспитанники МБДОУ </a:t>
            </a:r>
            <a:r>
              <a:rPr lang="ru-RU" sz="1600" b="1" dirty="0" err="1">
                <a:solidFill>
                  <a:srgbClr val="00B0F0"/>
                </a:solidFill>
              </a:rPr>
              <a:t>Усадский</a:t>
            </a:r>
            <a:r>
              <a:rPr lang="ru-RU" sz="1600" b="1" dirty="0">
                <a:solidFill>
                  <a:srgbClr val="00B0F0"/>
                </a:solidFill>
              </a:rPr>
              <a:t> детский сад «</a:t>
            </a:r>
            <a:r>
              <a:rPr lang="ru-RU" sz="1600" b="1" dirty="0" err="1">
                <a:solidFill>
                  <a:srgbClr val="00B0F0"/>
                </a:solidFill>
              </a:rPr>
              <a:t>Айтишка</a:t>
            </a:r>
            <a:r>
              <a:rPr lang="ru-RU" sz="1600" b="1" dirty="0">
                <a:solidFill>
                  <a:srgbClr val="00B0F0"/>
                </a:solidFill>
              </a:rPr>
              <a:t>»</a:t>
            </a:r>
          </a:p>
          <a:p>
            <a:pPr algn="l">
              <a:buFontTx/>
              <a:buChar char="-"/>
            </a:pPr>
            <a:r>
              <a:rPr lang="ru-RU" sz="1600" b="1" dirty="0"/>
              <a:t>действовать в соответствии с указанием воспитателей, младших воспитателей;</a:t>
            </a:r>
          </a:p>
          <a:p>
            <a:pPr algn="l"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вести себя тихо, дисциплинированно, спокойно и без паники.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5693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F91603-FD68-4CB8-8E49-AA6355D81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0146"/>
            <a:ext cx="9601200" cy="544945"/>
          </a:xfrm>
        </p:spPr>
        <p:txBody>
          <a:bodyPr>
            <a:normAutofit/>
          </a:bodyPr>
          <a:lstStyle/>
          <a:p>
            <a:r>
              <a:rPr lang="ru-RU" sz="2800" b="1" dirty="0"/>
              <a:t>Нападение в помещении во время занятий (детский сад)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9F5D36-BEEC-40D2-A70A-664BB2EE1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85091"/>
            <a:ext cx="9601200" cy="5832763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А. Лица, исполняющие обязанности по физической охране МБДОУ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нажать кнопку тревожной сигнализации;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постараться незаметно позвонить в службу спасения;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если злоумышленник успел пройти в тамбур входной группы, заблокировать входную дверь;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если злоумышленник успел пройти в тамбур входной группы, исчезнуть из поля зрения злоумышленника, после его прохождения постараться незаметно следить (по системе видеонаблюдения, визуально – в пределах своей рабочей зоны) за его передвижениями и передать информацию силовым структурам или органам правопорядка;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закрыть доступ в здание организации всем, кроме участников КТО;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chemeClr val="tx1"/>
                </a:solidFill>
              </a:rPr>
              <a:t>действовать в соответствии с указанием участников КТО, представителей службы спасения и силовых структур или органов правопорядка.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210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8129DF-E6D3-447D-8857-2414426C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1674"/>
            <a:ext cx="9601200" cy="406399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70C0"/>
                </a:solidFill>
              </a:rPr>
              <a:t>Б. Руководитель МБДОУ </a:t>
            </a:r>
            <a:r>
              <a:rPr lang="ru-RU" sz="1600" dirty="0" err="1">
                <a:solidFill>
                  <a:srgbClr val="0070C0"/>
                </a:solidFill>
              </a:rPr>
              <a:t>Усадский</a:t>
            </a:r>
            <a:r>
              <a:rPr lang="ru-RU" sz="1600" dirty="0">
                <a:solidFill>
                  <a:srgbClr val="0070C0"/>
                </a:solidFill>
              </a:rPr>
              <a:t> детский сад «</a:t>
            </a:r>
            <a:r>
              <a:rPr lang="ru-RU" sz="1600" dirty="0" err="1">
                <a:solidFill>
                  <a:srgbClr val="0070C0"/>
                </a:solidFill>
              </a:rPr>
              <a:t>Айтишка</a:t>
            </a:r>
            <a:r>
              <a:rPr lang="ru-RU" sz="1600" dirty="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3710DE-1430-448D-B0F7-734D7EEE6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28073"/>
            <a:ext cx="9601200" cy="6008253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ru-RU" sz="1400" b="1" dirty="0"/>
              <a:t>нажать кнопку тревожной сигнализации;</a:t>
            </a:r>
          </a:p>
          <a:p>
            <a:pPr>
              <a:buFontTx/>
              <a:buChar char="-"/>
            </a:pPr>
            <a:r>
              <a:rPr lang="ru-RU" sz="1400" b="1" dirty="0"/>
              <a:t>забаррикадировать дверь кабинета;</a:t>
            </a:r>
          </a:p>
          <a:p>
            <a:pPr>
              <a:buFontTx/>
              <a:buChar char="-"/>
            </a:pPr>
            <a:r>
              <a:rPr lang="ru-RU" sz="1400" b="1" dirty="0"/>
              <a:t>незамедлительно позвонить в службу спасения, силовые структуры или органы правопорядка в ведомственную АТК;</a:t>
            </a:r>
          </a:p>
          <a:p>
            <a:pPr>
              <a:buFontTx/>
              <a:buChar char="-"/>
            </a:pPr>
            <a:r>
              <a:rPr lang="ru-RU" sz="1400" b="1" dirty="0"/>
              <a:t>по системе голосового оповещения (радиоузел) объявить о нападении на организацию, дать указание всем исчезнуть с поля зрения злоумышленника, покинуть открытие площадки, коридоры, забаррикадировать двери учебных помещений и помещений общего пользования;</a:t>
            </a:r>
          </a:p>
          <a:p>
            <a:pPr>
              <a:buFontTx/>
              <a:buChar char="-"/>
            </a:pPr>
            <a:r>
              <a:rPr lang="ru-RU" sz="1400" b="1" dirty="0"/>
              <a:t>по системе голосового оповещения (радиоузел) руководить передислокацией людей из одних помещений в другие, эвакуацией в зависимости от развития событий (угроза взрыва, возгорания, появления сообщника у злоумышленника, вводные от участников КТО и т.п);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эвакуацию людей по указанию участников КТО;</a:t>
            </a:r>
          </a:p>
          <a:p>
            <a:pPr>
              <a:buFontTx/>
              <a:buChar char="-"/>
            </a:pPr>
            <a:r>
              <a:rPr lang="ru-RU" sz="1400" b="1" dirty="0"/>
              <a:t>на эвакуационной площадке организовать сверку людей;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представителей службы спасения и силовых структур или органов правопорядка.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70C0"/>
                </a:solidFill>
              </a:rPr>
              <a:t>Б. Заместители руководителя МБДОУ </a:t>
            </a:r>
            <a:r>
              <a:rPr lang="ru-RU" sz="1400" b="1" dirty="0" err="1">
                <a:solidFill>
                  <a:srgbClr val="0070C0"/>
                </a:solidFill>
              </a:rPr>
              <a:t>Усадский</a:t>
            </a:r>
            <a:r>
              <a:rPr lang="ru-RU" sz="1400" b="1" dirty="0">
                <a:solidFill>
                  <a:srgbClr val="0070C0"/>
                </a:solidFill>
              </a:rPr>
              <a:t> детский сад «</a:t>
            </a:r>
            <a:r>
              <a:rPr lang="ru-RU" sz="1400" b="1" dirty="0" err="1">
                <a:solidFill>
                  <a:srgbClr val="0070C0"/>
                </a:solidFill>
              </a:rPr>
              <a:t>Айтишка</a:t>
            </a:r>
            <a:r>
              <a:rPr lang="ru-RU" sz="1400" b="1" dirty="0">
                <a:solidFill>
                  <a:srgbClr val="0070C0"/>
                </a:solidFill>
              </a:rPr>
              <a:t>»</a:t>
            </a:r>
          </a:p>
          <a:p>
            <a:pPr marL="0" indent="0">
              <a:buNone/>
            </a:pPr>
            <a:r>
              <a:rPr lang="ru-RU" sz="1400" b="1" dirty="0">
                <a:solidFill>
                  <a:srgbClr val="0070C0"/>
                </a:solidFill>
              </a:rPr>
              <a:t>- </a:t>
            </a:r>
            <a:r>
              <a:rPr lang="ru-RU" sz="1400" b="1" dirty="0">
                <a:solidFill>
                  <a:schemeClr val="tx1"/>
                </a:solidFill>
              </a:rPr>
              <a:t>нажать кнопку тревожной сигнализации;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забаррикадировать дверь кабинета;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Незамедлительно позвонить в службу спасения, силовые структуры или органы правопорядка и в ведомственную АТК;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в отсутствии руководителя организации по системе голосового оповещения (</a:t>
            </a:r>
            <a:r>
              <a:rPr lang="ru-RU" sz="1400" b="1" dirty="0"/>
              <a:t>(радиоузел) объявить о нападении на организацию, дать указание всем исчезнуть с поля зрения злоумышленника, покинуть открытие площадки, коридоры, забаррикадировать двери учебных помещений и помещений общего пользования;</a:t>
            </a:r>
          </a:p>
          <a:p>
            <a:pPr>
              <a:buFontTx/>
              <a:buChar char="-"/>
            </a:pPr>
            <a:endParaRPr lang="ru-RU" sz="1400" b="1" dirty="0"/>
          </a:p>
          <a:p>
            <a:pPr>
              <a:buFontTx/>
              <a:buChar char="-"/>
            </a:pPr>
            <a:endParaRPr lang="ru-RU" sz="1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1400" b="1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058822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33838C-FBA7-4639-A517-C1426639F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8546"/>
            <a:ext cx="9601200" cy="22167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236899-9C00-4310-BB03-66F4F8D24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60217"/>
            <a:ext cx="9601200" cy="6262255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ru-RU" sz="1400" b="1" dirty="0"/>
              <a:t>по системе голосового оповещения (радиоузел) руководить передислокацией людей из одних помещений в другие, эвакуацией в зависимости от развития событий (угроза взрыва, возгорания, появления сообщника у злоумышленника, вводные от участников КТО и т.п);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эвакуацию людей по указанию участников КТО;</a:t>
            </a:r>
          </a:p>
          <a:p>
            <a:pPr>
              <a:buFontTx/>
              <a:buChar char="-"/>
            </a:pPr>
            <a:r>
              <a:rPr lang="ru-RU" sz="1400" b="1" dirty="0"/>
              <a:t>на эвакуационной площадке организовать сверку людей;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представителей службы спасения и силовых структур или органов правопорядка.</a:t>
            </a:r>
            <a:endParaRPr lang="ru-RU" sz="1400" b="1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ru-RU" sz="2000" b="1" dirty="0">
                <a:solidFill>
                  <a:srgbClr val="0070C0"/>
                </a:solidFill>
              </a:rPr>
              <a:t>Г. Преподаватели, воспитатели, младшие воспитатели МБДОУ: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забаррикадировать двери учебных помещений и помещений общего пользования;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расположить вверенных им воспитанников на полу подальше от двери окон, под защиту мебели;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раздать ватно-марлевые повязки, воду, средства индивидуальной помощи;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осторожно разведать обстановку (попытаться созвониться с участниками КТО, изучить возможность эвакуации через окна, использования средств противодействия дыму, огню и т.п.);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организовать эвакуацию воспитанников по указанию участников КТО;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на эвакуационной площадке организовать сверку воспитанников;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представителей службы спасения и силовых структур или органов правопорядка.</a:t>
            </a:r>
            <a:endParaRPr lang="ru-RU" sz="1400" b="1" dirty="0">
              <a:solidFill>
                <a:srgbClr val="0070C0"/>
              </a:solidFill>
            </a:endParaRPr>
          </a:p>
          <a:p>
            <a:pPr>
              <a:buFontTx/>
              <a:buChar char="-"/>
            </a:pPr>
            <a:r>
              <a:rPr lang="ru-RU" sz="1600" b="1" dirty="0">
                <a:solidFill>
                  <a:srgbClr val="0070C0"/>
                </a:solidFill>
              </a:rPr>
              <a:t>Д. Воспитанники: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действовать в соответствии с указаниями воспитателя, младшего воспитателя, вести себя тихо, дисциплинированно, спокойно без паники.</a:t>
            </a:r>
          </a:p>
        </p:txBody>
      </p:sp>
    </p:spTree>
    <p:extLst>
      <p:ext uri="{BB962C8B-B14F-4D97-AF65-F5344CB8AC3E}">
        <p14:creationId xmlns:p14="http://schemas.microsoft.com/office/powerpoint/2010/main" val="3161534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D2EB4C-D4D3-4D3B-892D-21034BDAD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30910"/>
            <a:ext cx="9601200" cy="461818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Нападение в помещении во время перемены (детский сад)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3FD37D-6217-4E5A-9887-E3ED63010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6105236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dirty="0">
                <a:solidFill>
                  <a:srgbClr val="0070C0"/>
                </a:solidFill>
              </a:rPr>
              <a:t>А. Лица, исполняющие обязанности по физической охране МБДОУ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нажать кнопку тревожной сигнализации;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постараться незаметно позвонить в службу спасения;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если злоумышленник не успел пройти в тамбур входной группы, заблокировать входную дверь;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если злоумышленник успел пройти в тамбур входной группы, исчезнуть из поля зрения злоумышленника, после его прохождения постараться незаметно следить ( по системе видеонаблюдения визуально – в пределах своей рабочей зоны) за его передвижениями и передавать информацию силовым структурам или органам правопорядка;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закрыть доступ в здание организации всем, кроме участников КТО;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действовать в соответствии с указаниями участников КТО, представителей службы  спасения и силовых структур или органов правопорядка.</a:t>
            </a:r>
          </a:p>
          <a:p>
            <a:pPr>
              <a:buFontTx/>
              <a:buChar char="-"/>
            </a:pPr>
            <a:r>
              <a:rPr lang="ru-RU" sz="1600" b="1" dirty="0">
                <a:solidFill>
                  <a:srgbClr val="0070C0"/>
                </a:solidFill>
              </a:rPr>
              <a:t>Б. Руководитель МБДОУ </a:t>
            </a:r>
            <a:r>
              <a:rPr lang="ru-RU" sz="1600" b="1" dirty="0" err="1">
                <a:solidFill>
                  <a:srgbClr val="0070C0"/>
                </a:solidFill>
              </a:rPr>
              <a:t>Усадский</a:t>
            </a:r>
            <a:r>
              <a:rPr lang="ru-RU" sz="1600" b="1" dirty="0">
                <a:solidFill>
                  <a:srgbClr val="0070C0"/>
                </a:solidFill>
              </a:rPr>
              <a:t> детский сад «</a:t>
            </a:r>
            <a:r>
              <a:rPr lang="ru-RU" sz="1600" b="1" dirty="0" err="1">
                <a:solidFill>
                  <a:srgbClr val="0070C0"/>
                </a:solidFill>
              </a:rPr>
              <a:t>Айтишка</a:t>
            </a:r>
            <a:r>
              <a:rPr lang="ru-RU" sz="1600" b="1" dirty="0">
                <a:solidFill>
                  <a:srgbClr val="0070C0"/>
                </a:solidFill>
              </a:rPr>
              <a:t>»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нажать кнопку тревожной сигнализации;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забаррикадировать дверь кабинета;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незамедлительно позвонить в службу  спасения, силовые структуры или органы  правопорядка и в ведомственную АТК;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по системе голосового оповещения (радиоузел) объявить о нападении на организацию, дать указания всем исчезнуть с поля зрения злоумышленника, покинуть открытые площадки, коридоры, забаррикадировать двери учебных помещений и помещений общего пользования; 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По системе голосового оповещения (радиоузел) руководить передислокацией людей из одних помещений в другие, эвакуацией в зависимости от развития событий (угроза взрыва, возгорания, появления сообщника у злоумышленника, вводные от участников КТО и т.п.);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Организовать эвакуацию людей по указанию участников КТО;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На эвакуационной площадке организовать  сверку людей;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>
                <a:solidFill>
                  <a:schemeClr val="tx1"/>
                </a:solidFill>
              </a:rPr>
              <a:t>Действовать в соответствии с указаниями представителей службы спасения и силовых структур или органов правопорядка.</a:t>
            </a:r>
          </a:p>
          <a:p>
            <a:pPr>
              <a:buFontTx/>
              <a:buChar char="-"/>
            </a:pP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188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4FB43-5D4E-4C62-A0F8-0027F66B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40145"/>
            <a:ext cx="9601200" cy="314037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0070C0"/>
                </a:solidFill>
              </a:rPr>
              <a:t>В. Заместители руководителя МБДОУ </a:t>
            </a:r>
            <a:r>
              <a:rPr lang="ru-RU" sz="1600" dirty="0" err="1">
                <a:solidFill>
                  <a:srgbClr val="0070C0"/>
                </a:solidFill>
              </a:rPr>
              <a:t>Усадский</a:t>
            </a:r>
            <a:r>
              <a:rPr lang="ru-RU" sz="1600" dirty="0">
                <a:solidFill>
                  <a:srgbClr val="0070C0"/>
                </a:solidFill>
              </a:rPr>
              <a:t> детский сад «</a:t>
            </a:r>
            <a:r>
              <a:rPr lang="ru-RU" sz="1600" dirty="0" err="1">
                <a:solidFill>
                  <a:srgbClr val="0070C0"/>
                </a:solidFill>
              </a:rPr>
              <a:t>Айтишка</a:t>
            </a:r>
            <a:r>
              <a:rPr lang="ru-RU" sz="1600" dirty="0">
                <a:solidFill>
                  <a:srgbClr val="0070C0"/>
                </a:solidFill>
              </a:rPr>
              <a:t>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EBC701-A73C-457B-A679-A8023A3E2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37309"/>
            <a:ext cx="9601200" cy="589280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sz="1400" b="1" dirty="0"/>
              <a:t>нажать</a:t>
            </a:r>
            <a:r>
              <a:rPr lang="ru-RU" sz="1400" dirty="0"/>
              <a:t> </a:t>
            </a:r>
            <a:r>
              <a:rPr lang="ru-RU" sz="1400" b="1" dirty="0"/>
              <a:t>кнопку тревожной сигнализации;</a:t>
            </a:r>
          </a:p>
          <a:p>
            <a:pPr>
              <a:buFontTx/>
              <a:buChar char="-"/>
            </a:pPr>
            <a:r>
              <a:rPr lang="ru-RU" sz="1400" b="1" dirty="0"/>
              <a:t>забаррикадировать дверь кабинета;</a:t>
            </a:r>
          </a:p>
          <a:p>
            <a:pPr>
              <a:buFontTx/>
              <a:buChar char="-"/>
            </a:pPr>
            <a:r>
              <a:rPr lang="ru-RU" sz="1400" b="1" dirty="0"/>
              <a:t>незамедлительно позвонить в службу спасения, силовые структуры или органы правопорядка и в ведомственную  АТК;</a:t>
            </a:r>
          </a:p>
          <a:p>
            <a:pPr>
              <a:buFontTx/>
              <a:buChar char="-"/>
            </a:pPr>
            <a:r>
              <a:rPr lang="ru-RU" sz="1400" b="1" dirty="0"/>
              <a:t>в отсутствии руководителя организации по системе голосового оповещения (радиоузел) объявить о нападении на организацию, дать указания всем исчезнуть с поля зрения злоумышленника, покинуть открытые площадки, коридоры и рекреации, забаррикадировать двери учебных помещений и общего пользования;</a:t>
            </a:r>
          </a:p>
          <a:p>
            <a:pPr>
              <a:buFontTx/>
              <a:buChar char="-"/>
            </a:pPr>
            <a:r>
              <a:rPr lang="ru-RU" sz="1400" b="1" dirty="0"/>
              <a:t>в отсутствии руководителя МБДОУ по системе голосового оповещения (радиоузел) руководить передислокацией людей из одних помещений в другие, эвакуацией в зависимости от развития событий (угроза взрыва, возгорания, появления сообщника у злоумышленника, вводные от участников КТО и т.п.);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эвакуацию людей по указанию участников КТО; </a:t>
            </a:r>
          </a:p>
          <a:p>
            <a:pPr>
              <a:buFontTx/>
              <a:buChar char="-"/>
            </a:pPr>
            <a:r>
              <a:rPr lang="ru-RU" sz="1400" b="1" dirty="0"/>
              <a:t>на эвакуационной площадке организовать сверку людей;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оказание первой медицинской помощи пострадавшим;</a:t>
            </a:r>
          </a:p>
          <a:p>
            <a:pPr>
              <a:buFontTx/>
              <a:buChar char="-"/>
            </a:pPr>
            <a:r>
              <a:rPr lang="ru-RU" sz="1400" b="1" dirty="0"/>
              <a:t>действовать в соответствии с указаниями руководителя организации, представителей службы спасения и силовых структур или органов правопорядка.</a:t>
            </a:r>
          </a:p>
          <a:p>
            <a:pPr marL="0" indent="0">
              <a:buNone/>
            </a:pPr>
            <a:r>
              <a:rPr lang="ru-RU" sz="1600" dirty="0">
                <a:solidFill>
                  <a:srgbClr val="0070C0"/>
                </a:solidFill>
              </a:rPr>
              <a:t>Г. Преподаватели, воспитатели, младшие воспитатели:</a:t>
            </a:r>
          </a:p>
          <a:p>
            <a:pPr>
              <a:buFontTx/>
              <a:buChar char="-"/>
            </a:pPr>
            <a:r>
              <a:rPr lang="ru-RU" sz="1400" b="1" dirty="0"/>
              <a:t>Организовать экстренное перемещение воспитанников с открытых площадок, коридоров в учебные помещения и помещения общего пользования (в ближайшие);</a:t>
            </a:r>
          </a:p>
          <a:p>
            <a:pPr>
              <a:buFontTx/>
              <a:buChar char="-"/>
            </a:pPr>
            <a:r>
              <a:rPr lang="ru-RU" sz="1400" b="1" dirty="0"/>
              <a:t>забаррикадировать двери учебных помещений и помещений общего пользования;</a:t>
            </a:r>
          </a:p>
          <a:p>
            <a:pPr>
              <a:buFontTx/>
              <a:buChar char="-"/>
            </a:pPr>
            <a:r>
              <a:rPr lang="ru-RU" sz="1400" b="1" dirty="0"/>
              <a:t>расположить воспитанников на полу подальше от двери окон, под защиту мебели; </a:t>
            </a:r>
          </a:p>
          <a:p>
            <a:pPr>
              <a:buFontTx/>
              <a:buChar char="-"/>
            </a:pPr>
            <a:r>
              <a:rPr lang="ru-RU" sz="1400" b="1" dirty="0"/>
              <a:t>раздать </a:t>
            </a:r>
            <a:r>
              <a:rPr lang="ru-RU" sz="1400" b="1" dirty="0" err="1"/>
              <a:t>ватно</a:t>
            </a:r>
            <a:r>
              <a:rPr lang="ru-RU" sz="1400" b="1" dirty="0"/>
              <a:t> – марлевые повязки, воду, средства индивидуальной помощи;</a:t>
            </a:r>
          </a:p>
          <a:p>
            <a:pPr>
              <a:buFontTx/>
              <a:buChar char="-"/>
            </a:pPr>
            <a:endParaRPr lang="ru-RU" sz="1400" b="1" dirty="0"/>
          </a:p>
          <a:p>
            <a:pPr marL="0" indent="0">
              <a:buNone/>
            </a:pP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30568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570</TotalTime>
  <Words>2204</Words>
  <Application>Microsoft Office PowerPoint</Application>
  <PresentationFormat>Широкоэкранный</PresentationFormat>
  <Paragraphs>154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Franklin Gothic Book</vt:lpstr>
      <vt:lpstr>Уголки</vt:lpstr>
      <vt:lpstr> </vt:lpstr>
      <vt:lpstr>1. Пожар, техногенная катастрофа, обрушения </vt:lpstr>
      <vt:lpstr>-</vt:lpstr>
      <vt:lpstr>Презентация PowerPoint</vt:lpstr>
      <vt:lpstr>Нападение в помещении во время занятий (детский сад)</vt:lpstr>
      <vt:lpstr>Б. Руководитель МБДОУ Усадский детский сад «Айтишка»</vt:lpstr>
      <vt:lpstr>Презентация PowerPoint</vt:lpstr>
      <vt:lpstr>Нападение в помещении во время перемены (детский сад)</vt:lpstr>
      <vt:lpstr>В. Заместители руководителя МБДОУ Усадский детский сад «Айтишка»</vt:lpstr>
      <vt:lpstr>- Произвести сверку находящихся в зоне их ответственности воспитанников; </vt:lpstr>
      <vt:lpstr>Нападение в помещении в тихий час: При нападении в помещении в тихий час действия организаторов и участников образовательного процесса должны быть как при нападении во время занятий. ОТЛИЧИЕ: воспитателям или младшим воспитателям необходимо разбудить воспитанников и одеть их.  Нападение на территории В связи с отсутствием (в силу возрастных ограничений) возможности выбора направления отхода (в здание или за тер-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Памятка по алгоритму действий организаторов и участников образовательного процесса с учетом различных ситуаций и сценариев развития событий в случае чрезвычайных ситуаций (нападения) в образовательную организацию</dc:title>
  <dc:creator>Det-sad_04</dc:creator>
  <cp:lastModifiedBy>Det-sad_04</cp:lastModifiedBy>
  <cp:revision>48</cp:revision>
  <dcterms:created xsi:type="dcterms:W3CDTF">2022-04-05T06:53:18Z</dcterms:created>
  <dcterms:modified xsi:type="dcterms:W3CDTF">2022-04-08T13:56:28Z</dcterms:modified>
</cp:coreProperties>
</file>